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6" r:id="rId9"/>
    <p:sldId id="273" r:id="rId10"/>
    <p:sldId id="277" r:id="rId11"/>
    <p:sldId id="27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0" autoAdjust="0"/>
    <p:restoredTop sz="94660"/>
  </p:normalViewPr>
  <p:slideViewPr>
    <p:cSldViewPr snapToGrid="0">
      <p:cViewPr varScale="1">
        <p:scale>
          <a:sx n="85" d="100"/>
          <a:sy n="85" d="100"/>
        </p:scale>
        <p:origin x="8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04F07-F4B4-4C31-8254-05E2698358B3}" type="datetimeFigureOut">
              <a:rPr lang="en-GB" smtClean="0"/>
              <a:t>01/04/2019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E04AB-4E5D-4058-B275-8C9B9F2843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732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32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28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4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78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89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2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4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4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118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D8802-AC3E-4A71-BB8E-27569CB7B9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88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 smtClean="0"/>
              <a:t>REACH receiver and calibration pipeline</a:t>
            </a: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4163" y="3602038"/>
            <a:ext cx="7486835" cy="938890"/>
          </a:xfrm>
        </p:spPr>
        <p:txBody>
          <a:bodyPr/>
          <a:lstStyle/>
          <a:p>
            <a:r>
              <a:rPr lang="en-GB" dirty="0" smtClean="0"/>
              <a:t>Nima </a:t>
            </a:r>
            <a:r>
              <a:rPr lang="en-GB" dirty="0" smtClean="0"/>
              <a:t>Razavi-Ghods, Ian Roque, Will Handley, Steve Carey, Tian Huang, John Ely</a:t>
            </a:r>
            <a:endParaRPr lang="en-GB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25" y="363538"/>
            <a:ext cx="39100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251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Preliminary LNA test rig currently being used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10</a:t>
            </a:fld>
            <a:endParaRPr lang="en-GB"/>
          </a:p>
        </p:txBody>
      </p:sp>
      <p:pic>
        <p:nvPicPr>
          <p:cNvPr id="3074" name="Picture 2" descr="rapid_l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7" y="4484657"/>
            <a:ext cx="6975475" cy="170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04939"/>
            <a:ext cx="3578225" cy="4770966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68824" y="1404938"/>
            <a:ext cx="3316940" cy="2980145"/>
            <a:chOff x="6330315" y="3442017"/>
            <a:chExt cx="2807970" cy="2522855"/>
          </a:xfrm>
        </p:grpSpPr>
        <p:pic>
          <p:nvPicPr>
            <p:cNvPr id="10" name="Picture 9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315" y="3442017"/>
              <a:ext cx="2807970" cy="1250315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315" y="4692332"/>
              <a:ext cx="2807970" cy="127254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2445" r="6831" b="907"/>
          <a:stretch/>
        </p:blipFill>
        <p:spPr bwMode="auto">
          <a:xfrm>
            <a:off x="7950262" y="1404938"/>
            <a:ext cx="3579750" cy="2953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83802" y="4128117"/>
            <a:ext cx="532660" cy="1012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9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GB" dirty="0" smtClean="0"/>
              <a:t>eceiver simulations in </a:t>
            </a:r>
            <a:r>
              <a:rPr lang="en-GB" dirty="0" err="1" smtClean="0"/>
              <a:t>Genesys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C:\Users\nraza\AppData\Local\Microsoft\Windows\INetCache\Content.Word\Genesys_RX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4" y="1331151"/>
            <a:ext cx="9305925" cy="50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705350" y="2433637"/>
            <a:ext cx="309563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629024" y="2009776"/>
            <a:ext cx="3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Nitrogen filled stable first amplifier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60131" y="2314575"/>
            <a:ext cx="0" cy="119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2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8038" cy="1325563"/>
          </a:xfrm>
        </p:spPr>
        <p:txBody>
          <a:bodyPr/>
          <a:lstStyle/>
          <a:p>
            <a:r>
              <a:rPr lang="en-GB" dirty="0" smtClean="0"/>
              <a:t>Readout and control system based on ROACH-2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12</a:t>
            </a:fld>
            <a:endParaRPr lang="en-GB"/>
          </a:p>
        </p:txBody>
      </p:sp>
      <p:pic>
        <p:nvPicPr>
          <p:cNvPr id="2050" name="Picture 2" descr="https://lh3.googleusercontent.com/4Zoc5prc9NeAhAaMqHjSX8G3BKjCxcRsBfEjxbvITtZNcoj83Mq9gfPZssaGyNdUhGCiLDQhPBl4lUTfWSLNvd2TcSpi-JWwf5KHgmm0p66KlAIRGa05MjNdmMWfRpCvA1tz-kMM1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14122" r="23203" b="4485"/>
          <a:stretch/>
        </p:blipFill>
        <p:spPr bwMode="auto">
          <a:xfrm>
            <a:off x="5907089" y="1341437"/>
            <a:ext cx="6267450" cy="464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6" y="1577970"/>
            <a:ext cx="5759451" cy="4319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7325" y="6034221"/>
            <a:ext cx="961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4-input </a:t>
            </a:r>
            <a:r>
              <a:rPr lang="en-GB" dirty="0"/>
              <a:t>16k channel </a:t>
            </a:r>
            <a:r>
              <a:rPr lang="en-GB" dirty="0" smtClean="0"/>
              <a:t>(DC-200MHz) 14-bit </a:t>
            </a:r>
            <a:r>
              <a:rPr lang="en-GB" dirty="0"/>
              <a:t>readout system </a:t>
            </a:r>
            <a:r>
              <a:rPr lang="en-GB" dirty="0" smtClean="0"/>
              <a:t>working, control system being developed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83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2;p14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0759" y="286284"/>
            <a:ext cx="5181599" cy="342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EDGES Receiver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1"/>
            <a:ext cx="5524500" cy="504349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GB" sz="2400" dirty="0" smtClean="0"/>
              <a:t>Relies on the noise waves formalism </a:t>
            </a:r>
            <a:r>
              <a:rPr lang="en-GB" sz="2400" dirty="0"/>
              <a:t>introduced by </a:t>
            </a:r>
            <a:r>
              <a:rPr lang="en-GB" sz="2400" dirty="0" err="1"/>
              <a:t>Meys</a:t>
            </a:r>
            <a:r>
              <a:rPr lang="en-GB" sz="2400" dirty="0"/>
              <a:t> (</a:t>
            </a:r>
            <a:r>
              <a:rPr lang="en-GB" sz="2400" dirty="0" smtClean="0"/>
              <a:t>1978)</a:t>
            </a:r>
          </a:p>
          <a:p>
            <a:pPr>
              <a:spcBef>
                <a:spcPts val="0"/>
              </a:spcBef>
            </a:pPr>
            <a:r>
              <a:rPr lang="en-GB" sz="2400" dirty="0" smtClean="0"/>
              <a:t>Uses </a:t>
            </a:r>
            <a:r>
              <a:rPr lang="en-GB" sz="2400" dirty="0" err="1"/>
              <a:t>Dicke</a:t>
            </a:r>
            <a:r>
              <a:rPr lang="en-GB" sz="2400" dirty="0"/>
              <a:t> switching </a:t>
            </a:r>
            <a:r>
              <a:rPr lang="en-GB" sz="2400" dirty="0" smtClean="0"/>
              <a:t>to </a:t>
            </a:r>
            <a:r>
              <a:rPr lang="en-GB" sz="2400" dirty="0"/>
              <a:t>characterize imperfect impedance matching between the antenna and </a:t>
            </a:r>
            <a:r>
              <a:rPr lang="en-GB" sz="2400" dirty="0" smtClean="0"/>
              <a:t>receiver</a:t>
            </a:r>
          </a:p>
          <a:p>
            <a:pPr>
              <a:spcBef>
                <a:spcPts val="0"/>
              </a:spcBef>
            </a:pPr>
            <a:r>
              <a:rPr lang="en-GB" sz="2400" dirty="0" smtClean="0"/>
              <a:t>This mismatch can mean </a:t>
            </a:r>
            <a:r>
              <a:rPr lang="en-GB" sz="2400" b="1" dirty="0" smtClean="0"/>
              <a:t>10s of Kelvin variation</a:t>
            </a:r>
            <a:r>
              <a:rPr lang="en-GB" sz="2400" dirty="0" smtClean="0"/>
              <a:t> in the measured temperature</a:t>
            </a:r>
          </a:p>
          <a:p>
            <a:pPr>
              <a:spcBef>
                <a:spcPts val="0"/>
              </a:spcBef>
            </a:pPr>
            <a:r>
              <a:rPr lang="en-GB" sz="2400" dirty="0" smtClean="0"/>
              <a:t>Not implemented for any other global experiment including LEDA and SARAS</a:t>
            </a:r>
          </a:p>
          <a:p>
            <a:pPr>
              <a:spcBef>
                <a:spcPts val="0"/>
              </a:spcBef>
            </a:pPr>
            <a:r>
              <a:rPr lang="en-GB" sz="2400" dirty="0" smtClean="0"/>
              <a:t>For EDGES only antenna impedance is measured in the field but most necessary parameters are measured in the lab</a:t>
            </a:r>
          </a:p>
          <a:p>
            <a:pPr>
              <a:spcBef>
                <a:spcPts val="0"/>
              </a:spcBef>
            </a:pPr>
            <a:r>
              <a:rPr lang="en-GB" sz="2400" dirty="0" smtClean="0"/>
              <a:t>Out of band noise injected for ADC </a:t>
            </a:r>
            <a:r>
              <a:rPr lang="en-GB" sz="2400" dirty="0" err="1" smtClean="0"/>
              <a:t>cal</a:t>
            </a:r>
            <a:endParaRPr lang="en-GB" sz="2400" dirty="0" smtClean="0"/>
          </a:p>
          <a:p>
            <a:pPr>
              <a:spcBef>
                <a:spcPts val="0"/>
              </a:spcBef>
            </a:pPr>
            <a:r>
              <a:rPr lang="en-GB" sz="2400" dirty="0" smtClean="0"/>
              <a:t>Temperature is kept constant using a PID controller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2</a:t>
            </a:fld>
            <a:endParaRPr lang="en-GB"/>
          </a:p>
        </p:txBody>
      </p:sp>
      <p:pic>
        <p:nvPicPr>
          <p:cNvPr id="7" name="Google Shape;69;p1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013" y="3690417"/>
            <a:ext cx="3998898" cy="266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47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EDGES calibration formalism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3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8518" y="1677556"/>
            <a:ext cx="9889520" cy="4530725"/>
          </a:xfrm>
        </p:spPr>
        <p:txBody>
          <a:bodyPr>
            <a:noAutofit/>
          </a:bodyPr>
          <a:lstStyle/>
          <a:p>
            <a:r>
              <a:rPr lang="en-GB" sz="2400" dirty="0" smtClean="0"/>
              <a:t>The “uncalibrated” antenna temperature is formed by </a:t>
            </a:r>
          </a:p>
          <a:p>
            <a:endParaRPr lang="en-GB" sz="2400" dirty="0" smtClean="0"/>
          </a:p>
          <a:p>
            <a:endParaRPr lang="en-GB" sz="2400" dirty="0"/>
          </a:p>
          <a:p>
            <a:r>
              <a:rPr lang="en-GB" sz="2400" dirty="0" smtClean="0"/>
              <a:t>here </a:t>
            </a:r>
            <a:r>
              <a:rPr lang="en-GB" sz="2400" dirty="0" smtClean="0"/>
              <a:t>each spectra can be described as the following instrument responses including the noise wave </a:t>
            </a:r>
            <a:r>
              <a:rPr lang="en-GB" sz="2400" dirty="0" smtClean="0"/>
              <a:t>parameters </a:t>
            </a:r>
            <a:r>
              <a:rPr lang="en-GB" sz="2400" i="1" dirty="0" err="1" smtClean="0"/>
              <a:t>T</a:t>
            </a:r>
            <a:r>
              <a:rPr lang="en-GB" sz="1400" i="1" dirty="0" err="1" smtClean="0"/>
              <a:t>unc</a:t>
            </a:r>
            <a:r>
              <a:rPr lang="en-GB" sz="2400" dirty="0" smtClean="0"/>
              <a:t>, </a:t>
            </a:r>
            <a:r>
              <a:rPr lang="en-GB" sz="2400" i="1" dirty="0" err="1" smtClean="0"/>
              <a:t>T</a:t>
            </a:r>
            <a:r>
              <a:rPr lang="en-GB" sz="1400" i="1" dirty="0" err="1" smtClean="0"/>
              <a:t>cos</a:t>
            </a:r>
            <a:r>
              <a:rPr lang="en-GB" sz="2400" dirty="0" smtClean="0"/>
              <a:t>, and </a:t>
            </a:r>
            <a:r>
              <a:rPr lang="en-GB" sz="2400" i="1" dirty="0" err="1" smtClean="0"/>
              <a:t>T</a:t>
            </a:r>
            <a:r>
              <a:rPr lang="en-GB" sz="1400" i="1" dirty="0" err="1" smtClean="0"/>
              <a:t>sin</a:t>
            </a:r>
            <a:endParaRPr lang="en-GB" sz="1400" i="1" dirty="0" smtClean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given</a:t>
            </a:r>
            <a:endParaRPr lang="en-GB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18" y="2245428"/>
            <a:ext cx="2738438" cy="7099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3814677"/>
            <a:ext cx="10258426" cy="1349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40" y="5493108"/>
            <a:ext cx="3867150" cy="71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Main calibration equation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90875"/>
            <a:ext cx="4390473" cy="2500313"/>
          </a:xfrm>
        </p:spPr>
        <p:txBody>
          <a:bodyPr>
            <a:noAutofit/>
          </a:bodyPr>
          <a:lstStyle/>
          <a:p>
            <a:r>
              <a:rPr lang="en-GB" sz="2400" dirty="0" smtClean="0"/>
              <a:t>EDGES computes these calibration parameters in an iterative way.  Use hot and cold standards to determine scale and offset and cable open and short to determine frequency behaviour</a:t>
            </a:r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4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11137" y="1677649"/>
            <a:ext cx="10958513" cy="926191"/>
            <a:chOff x="152400" y="3781925"/>
            <a:chExt cx="8839200" cy="794247"/>
          </a:xfrm>
        </p:grpSpPr>
        <p:pic>
          <p:nvPicPr>
            <p:cNvPr id="8" name="Google Shape;61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2400" y="3781925"/>
              <a:ext cx="8839200" cy="794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63;p14"/>
            <p:cNvSpPr/>
            <p:nvPr/>
          </p:nvSpPr>
          <p:spPr>
            <a:xfrm>
              <a:off x="2055400" y="3804225"/>
              <a:ext cx="3207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;p14"/>
            <p:cNvSpPr/>
            <p:nvPr/>
          </p:nvSpPr>
          <p:spPr>
            <a:xfrm>
              <a:off x="3832075" y="3804225"/>
              <a:ext cx="3207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;p14"/>
            <p:cNvSpPr/>
            <p:nvPr/>
          </p:nvSpPr>
          <p:spPr>
            <a:xfrm>
              <a:off x="5348050" y="3804225"/>
              <a:ext cx="3207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;p14"/>
            <p:cNvSpPr/>
            <p:nvPr/>
          </p:nvSpPr>
          <p:spPr>
            <a:xfrm>
              <a:off x="7184875" y="3804225"/>
              <a:ext cx="3207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;p14"/>
            <p:cNvSpPr/>
            <p:nvPr/>
          </p:nvSpPr>
          <p:spPr>
            <a:xfrm>
              <a:off x="1624275" y="3804225"/>
              <a:ext cx="1704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;p14"/>
            <p:cNvSpPr/>
            <p:nvPr/>
          </p:nvSpPr>
          <p:spPr>
            <a:xfrm>
              <a:off x="922425" y="3804225"/>
              <a:ext cx="210600" cy="691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792" y="3671098"/>
            <a:ext cx="6789511" cy="18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4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REACH Receiver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54154"/>
            <a:ext cx="4133849" cy="4802196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 smtClean="0"/>
              <a:t>All calibration to be done in the field and relying on no lab data</a:t>
            </a:r>
          </a:p>
          <a:p>
            <a:r>
              <a:rPr lang="en-GB" sz="2400" dirty="0" smtClean="0"/>
              <a:t>Antenna, LNA/AMP1 and various source s-parameters measured with a highly accurate 2-port VNA</a:t>
            </a:r>
          </a:p>
          <a:p>
            <a:r>
              <a:rPr lang="en-GB" sz="2400" dirty="0" smtClean="0"/>
              <a:t>Input reference plane the same for antenna and other sources</a:t>
            </a:r>
          </a:p>
          <a:p>
            <a:r>
              <a:rPr lang="en-GB" sz="2400" dirty="0" smtClean="0"/>
              <a:t>Signal and control via fibre.  The only galvanic connection to the receiver is power</a:t>
            </a:r>
          </a:p>
          <a:p>
            <a:r>
              <a:rPr lang="en-GB" sz="2400" dirty="0" smtClean="0"/>
              <a:t>Calibration pipeline evaluates all parameters at once</a:t>
            </a:r>
          </a:p>
          <a:p>
            <a:r>
              <a:rPr lang="en-GB" sz="2400" dirty="0" smtClean="0"/>
              <a:t>PID controller for constant temperature</a:t>
            </a:r>
          </a:p>
          <a:p>
            <a:r>
              <a:rPr lang="en-GB" sz="2400" dirty="0" smtClean="0"/>
              <a:t>RX box 50 x 50 x 20 cm</a:t>
            </a:r>
          </a:p>
          <a:p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5</a:t>
            </a:fld>
            <a:endParaRPr lang="en-GB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9" y="1489518"/>
            <a:ext cx="6934201" cy="44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4225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Mechanical or non-mechanical, that is the question?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44103"/>
            <a:ext cx="513203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Electro-mechanical switches</a:t>
            </a:r>
          </a:p>
          <a:p>
            <a:pPr lvl="1"/>
            <a:r>
              <a:rPr lang="en-GB" dirty="0" smtClean="0"/>
              <a:t>Long life (</a:t>
            </a:r>
            <a:r>
              <a:rPr lang="en-GB" dirty="0" err="1" smtClean="0"/>
              <a:t>typ</a:t>
            </a:r>
            <a:r>
              <a:rPr lang="en-GB" dirty="0" smtClean="0"/>
              <a:t> 10m operations)</a:t>
            </a:r>
          </a:p>
          <a:p>
            <a:pPr lvl="1"/>
            <a:r>
              <a:rPr lang="en-GB" dirty="0" smtClean="0"/>
              <a:t>Extremely low loss (0.01dB)</a:t>
            </a:r>
          </a:p>
          <a:p>
            <a:pPr lvl="1"/>
            <a:r>
              <a:rPr lang="en-GB" dirty="0" smtClean="0"/>
              <a:t>High isolation (</a:t>
            </a:r>
            <a:r>
              <a:rPr lang="en-GB" dirty="0" err="1" smtClean="0"/>
              <a:t>typ</a:t>
            </a:r>
            <a:r>
              <a:rPr lang="en-GB" dirty="0" smtClean="0"/>
              <a:t> 100+ dB)</a:t>
            </a:r>
          </a:p>
          <a:p>
            <a:pPr lvl="1"/>
            <a:r>
              <a:rPr lang="en-GB" dirty="0" smtClean="0"/>
              <a:t>Very good return loss (</a:t>
            </a:r>
            <a:r>
              <a:rPr lang="en-GB" dirty="0" err="1" smtClean="0"/>
              <a:t>typ</a:t>
            </a:r>
            <a:r>
              <a:rPr lang="en-GB" dirty="0" smtClean="0"/>
              <a:t> 40dB)</a:t>
            </a:r>
          </a:p>
          <a:p>
            <a:pPr lvl="1"/>
            <a:r>
              <a:rPr lang="en-GB" dirty="0" smtClean="0"/>
              <a:t>Big and bulky</a:t>
            </a:r>
          </a:p>
          <a:p>
            <a:r>
              <a:rPr lang="en-GB" dirty="0" smtClean="0"/>
              <a:t>Solid state switches</a:t>
            </a:r>
          </a:p>
          <a:p>
            <a:pPr lvl="1"/>
            <a:r>
              <a:rPr lang="en-GB" dirty="0" smtClean="0"/>
              <a:t>Very fast switching</a:t>
            </a:r>
          </a:p>
          <a:p>
            <a:pPr lvl="1"/>
            <a:r>
              <a:rPr lang="en-GB" dirty="0" smtClean="0"/>
              <a:t>Loss typically 0.5-1dB</a:t>
            </a:r>
          </a:p>
          <a:p>
            <a:pPr lvl="1"/>
            <a:r>
              <a:rPr lang="en-GB" dirty="0" smtClean="0"/>
              <a:t>Isolation </a:t>
            </a:r>
            <a:r>
              <a:rPr lang="en-GB" dirty="0" err="1" smtClean="0"/>
              <a:t>typ</a:t>
            </a:r>
            <a:r>
              <a:rPr lang="en-GB" dirty="0" smtClean="0"/>
              <a:t> &lt; 60dB</a:t>
            </a:r>
          </a:p>
          <a:p>
            <a:pPr lvl="1"/>
            <a:r>
              <a:rPr lang="en-GB" dirty="0" smtClean="0"/>
              <a:t>Return loss </a:t>
            </a:r>
            <a:r>
              <a:rPr lang="en-GB" dirty="0" err="1" smtClean="0"/>
              <a:t>typ</a:t>
            </a:r>
            <a:r>
              <a:rPr lang="en-GB" dirty="0" smtClean="0"/>
              <a:t> &lt; 20dB</a:t>
            </a:r>
          </a:p>
          <a:p>
            <a:pPr lvl="1"/>
            <a:r>
              <a:rPr lang="en-GB" dirty="0" smtClean="0"/>
              <a:t>Small and easy to integrate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22" y="1690688"/>
            <a:ext cx="4429618" cy="2314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672" y="3905250"/>
            <a:ext cx="4356068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0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REACH Calibration pipeline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7</a:t>
            </a:fld>
            <a:endParaRPr lang="en-GB"/>
          </a:p>
        </p:txBody>
      </p:sp>
      <p:pic>
        <p:nvPicPr>
          <p:cNvPr id="6" name="Google Shape;8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3212" y="3019300"/>
            <a:ext cx="4557925" cy="21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462" y="2237925"/>
            <a:ext cx="4088775" cy="37438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2;p16"/>
          <p:cNvSpPr txBox="1"/>
          <p:nvPr/>
        </p:nvSpPr>
        <p:spPr>
          <a:xfrm>
            <a:off x="2124087" y="1769325"/>
            <a:ext cx="33990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These Definitions</a:t>
            </a:r>
            <a:endParaRPr sz="2400"/>
          </a:p>
        </p:txBody>
      </p:sp>
      <p:sp>
        <p:nvSpPr>
          <p:cNvPr id="9" name="Google Shape;83;p16"/>
          <p:cNvSpPr txBox="1"/>
          <p:nvPr/>
        </p:nvSpPr>
        <p:spPr>
          <a:xfrm>
            <a:off x="6572650" y="1706625"/>
            <a:ext cx="38904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These Statistical Equations</a:t>
            </a:r>
            <a:endParaRPr sz="2400"/>
          </a:p>
        </p:txBody>
      </p:sp>
      <p:cxnSp>
        <p:nvCxnSpPr>
          <p:cNvPr id="10" name="Google Shape;85;p16"/>
          <p:cNvCxnSpPr/>
          <p:nvPr/>
        </p:nvCxnSpPr>
        <p:spPr>
          <a:xfrm rot="10800000">
            <a:off x="5999412" y="3414913"/>
            <a:ext cx="201000" cy="588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6;p16"/>
          <p:cNvSpPr txBox="1"/>
          <p:nvPr/>
        </p:nvSpPr>
        <p:spPr>
          <a:xfrm>
            <a:off x="5691562" y="3179350"/>
            <a:ext cx="5748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Noise</a:t>
            </a:r>
            <a:endParaRPr sz="900"/>
          </a:p>
        </p:txBody>
      </p:sp>
      <p:cxnSp>
        <p:nvCxnSpPr>
          <p:cNvPr id="12" name="Google Shape;87;p16"/>
          <p:cNvCxnSpPr/>
          <p:nvPr/>
        </p:nvCxnSpPr>
        <p:spPr>
          <a:xfrm flipH="1">
            <a:off x="6884812" y="4488775"/>
            <a:ext cx="603000" cy="25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88;p16"/>
          <p:cNvSpPr txBox="1"/>
          <p:nvPr/>
        </p:nvSpPr>
        <p:spPr>
          <a:xfrm>
            <a:off x="6473462" y="4648925"/>
            <a:ext cx="7914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 of points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43289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pipeline using EDGES estimates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8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776296" y="2005012"/>
            <a:ext cx="10094363" cy="4237038"/>
            <a:chOff x="1157804" y="2258125"/>
            <a:chExt cx="8893696" cy="3433574"/>
          </a:xfrm>
        </p:grpSpPr>
        <p:pic>
          <p:nvPicPr>
            <p:cNvPr id="6" name="Google Shape;94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1000" y="2729650"/>
              <a:ext cx="4000500" cy="264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7804" y="2899437"/>
              <a:ext cx="4963388" cy="279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96;p17"/>
            <p:cNvSpPr txBox="1"/>
            <p:nvPr/>
          </p:nvSpPr>
          <p:spPr>
            <a:xfrm>
              <a:off x="2102050" y="2258125"/>
              <a:ext cx="29658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/>
                <a:t>EDGES Graph</a:t>
              </a:r>
              <a:endParaRPr sz="2400" dirty="0"/>
            </a:p>
          </p:txBody>
        </p:sp>
        <p:sp>
          <p:nvSpPr>
            <p:cNvPr id="9" name="Google Shape;97;p17"/>
            <p:cNvSpPr txBox="1"/>
            <p:nvPr/>
          </p:nvSpPr>
          <p:spPr>
            <a:xfrm>
              <a:off x="6853050" y="2258125"/>
              <a:ext cx="23964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Our Graph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764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1375" cy="1325563"/>
          </a:xfrm>
        </p:spPr>
        <p:txBody>
          <a:bodyPr/>
          <a:lstStyle/>
          <a:p>
            <a:r>
              <a:rPr lang="en-GB" dirty="0" smtClean="0"/>
              <a:t>Calibration pipeline tests using measurements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01/04/2019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D8802-AC3E-4A71-BB8E-27569CB7B99F}" type="slidenum">
              <a:rPr lang="en-GB" smtClean="0"/>
              <a:t>9</a:t>
            </a:fld>
            <a:endParaRPr lang="en-GB" dirty="0"/>
          </a:p>
        </p:txBody>
      </p:sp>
      <p:pic>
        <p:nvPicPr>
          <p:cNvPr id="35" name="Google Shape;8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4013" y="14478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86;p15"/>
          <p:cNvSpPr txBox="1"/>
          <p:nvPr/>
        </p:nvSpPr>
        <p:spPr>
          <a:xfrm>
            <a:off x="4969887" y="1589825"/>
            <a:ext cx="6826825" cy="376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Sanity Check for Ambient Load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Noise Wave Parameter Inputs: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 T</a:t>
            </a:r>
            <a:r>
              <a:rPr lang="en" sz="800" baseline="-25000" dirty="0"/>
              <a:t>unc</a:t>
            </a:r>
            <a:r>
              <a:rPr lang="en" sz="800" dirty="0"/>
              <a:t>                        |--------T</a:t>
            </a:r>
            <a:r>
              <a:rPr lang="en" sz="800" baseline="-25000" dirty="0"/>
              <a:t>cos</a:t>
            </a:r>
            <a:r>
              <a:rPr lang="en" sz="800" dirty="0"/>
              <a:t>---------|                     T</a:t>
            </a:r>
            <a:r>
              <a:rPr lang="en" sz="800" baseline="-25000" dirty="0"/>
              <a:t>sin</a:t>
            </a:r>
            <a:r>
              <a:rPr lang="en" sz="800" dirty="0"/>
              <a:t>                     C</a:t>
            </a:r>
            <a:r>
              <a:rPr lang="en" sz="800" baseline="-25000" dirty="0"/>
              <a:t>1</a:t>
            </a:r>
            <a:r>
              <a:rPr lang="en" sz="800" dirty="0"/>
              <a:t>                    C</a:t>
            </a:r>
            <a:r>
              <a:rPr lang="en" sz="800" baseline="-25000" dirty="0"/>
              <a:t>2</a:t>
            </a:r>
            <a:endParaRPr sz="800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[180,         5,         -15,          10,          5,          -2]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            Added noise with </a:t>
            </a:r>
            <a:r>
              <a:rPr lang="en" dirty="0" smtClean="0">
                <a:solidFill>
                  <a:srgbClr val="222222"/>
                </a:solidFill>
                <a:highlight>
                  <a:srgbClr val="FFFFFF"/>
                </a:highlight>
              </a:rPr>
              <a:t>σ = 2 using 1000 samples via GetDist</a:t>
            </a:r>
            <a:endParaRPr dirty="0"/>
          </a:p>
        </p:txBody>
      </p:sp>
      <p:cxnSp>
        <p:nvCxnSpPr>
          <p:cNvPr id="37" name="Google Shape;87;p15"/>
          <p:cNvCxnSpPr/>
          <p:nvPr/>
        </p:nvCxnSpPr>
        <p:spPr>
          <a:xfrm>
            <a:off x="5350888" y="2758775"/>
            <a:ext cx="2745000" cy="82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88;p15"/>
          <p:cNvCxnSpPr/>
          <p:nvPr/>
        </p:nvCxnSpPr>
        <p:spPr>
          <a:xfrm>
            <a:off x="6615113" y="2724150"/>
            <a:ext cx="1480800" cy="857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9;p15"/>
          <p:cNvCxnSpPr/>
          <p:nvPr/>
        </p:nvCxnSpPr>
        <p:spPr>
          <a:xfrm>
            <a:off x="7411738" y="2715500"/>
            <a:ext cx="675300" cy="857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90;p15"/>
          <p:cNvCxnSpPr/>
          <p:nvPr/>
        </p:nvCxnSpPr>
        <p:spPr>
          <a:xfrm>
            <a:off x="8069838" y="2724150"/>
            <a:ext cx="17400" cy="84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91;p15"/>
          <p:cNvCxnSpPr/>
          <p:nvPr/>
        </p:nvCxnSpPr>
        <p:spPr>
          <a:xfrm flipH="1">
            <a:off x="8095838" y="2680850"/>
            <a:ext cx="692700" cy="89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92;p15"/>
          <p:cNvCxnSpPr/>
          <p:nvPr/>
        </p:nvCxnSpPr>
        <p:spPr>
          <a:xfrm flipH="1">
            <a:off x="5844488" y="2750075"/>
            <a:ext cx="121200" cy="718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93;p15"/>
          <p:cNvSpPr txBox="1"/>
          <p:nvPr/>
        </p:nvSpPr>
        <p:spPr>
          <a:xfrm>
            <a:off x="5134438" y="3425625"/>
            <a:ext cx="164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Linear Component</a:t>
            </a:r>
            <a:endParaRPr sz="1000"/>
          </a:p>
        </p:txBody>
      </p:sp>
      <p:sp>
        <p:nvSpPr>
          <p:cNvPr id="44" name="Google Shape;94;p15"/>
          <p:cNvSpPr txBox="1"/>
          <p:nvPr/>
        </p:nvSpPr>
        <p:spPr>
          <a:xfrm>
            <a:off x="7134738" y="3681000"/>
            <a:ext cx="18876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Test Constant Terms</a:t>
            </a:r>
            <a:endParaRPr sz="1000"/>
          </a:p>
        </p:txBody>
      </p:sp>
      <p:sp>
        <p:nvSpPr>
          <p:cNvPr id="45" name="Google Shape;95;p15"/>
          <p:cNvSpPr/>
          <p:nvPr/>
        </p:nvSpPr>
        <p:spPr>
          <a:xfrm>
            <a:off x="2995613" y="1545967"/>
            <a:ext cx="1956950" cy="644200"/>
          </a:xfrm>
          <a:custGeom>
            <a:avLst/>
            <a:gdLst/>
            <a:ahLst/>
            <a:cxnLst/>
            <a:rect l="l" t="t" r="r" b="b"/>
            <a:pathLst>
              <a:path w="78278" h="25768" extrusionOk="0">
                <a:moveTo>
                  <a:pt x="78278" y="25306"/>
                </a:moveTo>
                <a:cubicBezTo>
                  <a:pt x="71747" y="25306"/>
                  <a:pt x="63500" y="27153"/>
                  <a:pt x="58882" y="22535"/>
                </a:cubicBezTo>
                <a:cubicBezTo>
                  <a:pt x="54914" y="18567"/>
                  <a:pt x="53595" y="12001"/>
                  <a:pt x="48837" y="9027"/>
                </a:cubicBezTo>
                <a:cubicBezTo>
                  <a:pt x="42401" y="5005"/>
                  <a:pt x="34112" y="5321"/>
                  <a:pt x="26670" y="3832"/>
                </a:cubicBezTo>
                <a:cubicBezTo>
                  <a:pt x="19719" y="2441"/>
                  <a:pt x="11621" y="-2240"/>
                  <a:pt x="5542" y="1407"/>
                </a:cubicBezTo>
                <a:cubicBezTo>
                  <a:pt x="415" y="4483"/>
                  <a:pt x="2425" y="13093"/>
                  <a:pt x="2425" y="19072"/>
                </a:cubicBezTo>
                <a:cubicBezTo>
                  <a:pt x="2425" y="20804"/>
                  <a:pt x="3974" y="23493"/>
                  <a:pt x="2425" y="24267"/>
                </a:cubicBezTo>
                <a:cubicBezTo>
                  <a:pt x="1327" y="24815"/>
                  <a:pt x="0" y="20269"/>
                  <a:pt x="0" y="21496"/>
                </a:cubicBezTo>
                <a:cubicBezTo>
                  <a:pt x="0" y="22723"/>
                  <a:pt x="1198" y="24267"/>
                  <a:pt x="2425" y="24267"/>
                </a:cubicBezTo>
                <a:cubicBezTo>
                  <a:pt x="3995" y="24267"/>
                  <a:pt x="4699" y="21947"/>
                  <a:pt x="5195" y="20457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Google Shape;96;p15"/>
          <p:cNvSpPr/>
          <p:nvPr/>
        </p:nvSpPr>
        <p:spPr>
          <a:xfrm>
            <a:off x="3848166" y="2187275"/>
            <a:ext cx="1121725" cy="755575"/>
          </a:xfrm>
          <a:custGeom>
            <a:avLst/>
            <a:gdLst/>
            <a:ahLst/>
            <a:cxnLst/>
            <a:rect l="l" t="t" r="r" b="b"/>
            <a:pathLst>
              <a:path w="44869" h="30223" extrusionOk="0">
                <a:moveTo>
                  <a:pt x="44869" y="0"/>
                </a:moveTo>
                <a:cubicBezTo>
                  <a:pt x="38738" y="4906"/>
                  <a:pt x="30159" y="7796"/>
                  <a:pt x="22355" y="6928"/>
                </a:cubicBezTo>
                <a:cubicBezTo>
                  <a:pt x="16432" y="6269"/>
                  <a:pt x="10225" y="1943"/>
                  <a:pt x="4691" y="4157"/>
                </a:cubicBezTo>
                <a:cubicBezTo>
                  <a:pt x="-2611" y="7079"/>
                  <a:pt x="4597" y="19952"/>
                  <a:pt x="3305" y="27710"/>
                </a:cubicBezTo>
                <a:cubicBezTo>
                  <a:pt x="3130" y="28760"/>
                  <a:pt x="-564" y="27771"/>
                  <a:pt x="188" y="27017"/>
                </a:cubicBezTo>
                <a:cubicBezTo>
                  <a:pt x="1225" y="25977"/>
                  <a:pt x="1880" y="30491"/>
                  <a:pt x="3305" y="30134"/>
                </a:cubicBezTo>
                <a:cubicBezTo>
                  <a:pt x="4889" y="29737"/>
                  <a:pt x="6040" y="28131"/>
                  <a:pt x="6769" y="2667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Google Shape;98;p15"/>
          <p:cNvSpPr/>
          <p:nvPr/>
        </p:nvSpPr>
        <p:spPr>
          <a:xfrm>
            <a:off x="7013438" y="5272087"/>
            <a:ext cx="4202250" cy="768637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C9D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Beginning </a:t>
            </a:r>
            <a:r>
              <a:rPr lang="en" dirty="0" smtClean="0"/>
              <a:t>tests </a:t>
            </a:r>
            <a:r>
              <a:rPr lang="en" dirty="0"/>
              <a:t>for higher order terms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17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4812</TotalTime>
  <Words>460</Words>
  <Application>Microsoft Office PowerPoint</Application>
  <PresentationFormat>Widescreen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REACH receiver and calibration pipeline</vt:lpstr>
      <vt:lpstr>EDGES Receiver</vt:lpstr>
      <vt:lpstr>EDGES calibration formalism </vt:lpstr>
      <vt:lpstr>Main calibration equation</vt:lpstr>
      <vt:lpstr>REACH Receiver </vt:lpstr>
      <vt:lpstr>Mechanical or non-mechanical, that is the question?</vt:lpstr>
      <vt:lpstr>REACH Calibration pipeline</vt:lpstr>
      <vt:lpstr>Our pipeline using EDGES estimates</vt:lpstr>
      <vt:lpstr>Calibration pipeline tests using measurements </vt:lpstr>
      <vt:lpstr>Preliminary LNA test rig currently being used</vt:lpstr>
      <vt:lpstr>Receiver simulations in Genesys</vt:lpstr>
      <vt:lpstr>Readout and control system based on ROACH-2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RISE: Re-Ionisation Scaled Experiment</dc:title>
  <dc:creator>Nima Razavi-Ghods</dc:creator>
  <cp:lastModifiedBy>Nima Razavi-Ghods</cp:lastModifiedBy>
  <cp:revision>29</cp:revision>
  <dcterms:created xsi:type="dcterms:W3CDTF">2019-02-18T16:13:02Z</dcterms:created>
  <dcterms:modified xsi:type="dcterms:W3CDTF">2019-04-01T18:10:39Z</dcterms:modified>
</cp:coreProperties>
</file>